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8" r:id="rId5"/>
    <p:sldId id="256" r:id="rId6"/>
    <p:sldId id="259" r:id="rId7"/>
    <p:sldId id="265" r:id="rId8"/>
    <p:sldId id="266" r:id="rId9"/>
    <p:sldId id="267" r:id="rId10"/>
    <p:sldId id="264" r:id="rId11"/>
    <p:sldId id="268" r:id="rId12"/>
    <p:sldId id="269" r:id="rId13"/>
    <p:sldId id="270" r:id="rId14"/>
    <p:sldId id="272" r:id="rId15"/>
    <p:sldId id="271" r:id="rId16"/>
    <p:sldId id="273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0194C"/>
    <a:srgbClr val="004C9B"/>
    <a:srgbClr val="FFDC00"/>
    <a:srgbClr val="F2F2F2"/>
    <a:srgbClr val="014067"/>
    <a:srgbClr val="014E7D"/>
    <a:srgbClr val="013657"/>
    <a:srgbClr val="01456F"/>
    <a:srgbClr val="01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116" d="100"/>
          <a:sy n="116" d="100"/>
        </p:scale>
        <p:origin x="336" y="11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">
    <p:bg>
      <p:bgPr>
        <a:solidFill>
          <a:srgbClr val="0019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61" y="4756728"/>
            <a:ext cx="12166638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b="15152"/>
          <a:stretch/>
        </p:blipFill>
        <p:spPr>
          <a:xfrm>
            <a:off x="0" y="0"/>
            <a:ext cx="12192000" cy="4942995"/>
          </a:xfrm>
          <a:prstGeom prst="rect">
            <a:avLst/>
          </a:prstGeom>
        </p:spPr>
      </p:pic>
      <p:sp>
        <p:nvSpPr>
          <p:cNvPr id="7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361" y="5904696"/>
            <a:ext cx="6190712" cy="95330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kern="0" spc="0" baseline="0">
                <a:solidFill>
                  <a:srgbClr val="FFDC00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 1</a:t>
            </a:r>
            <a:endParaRPr lang="en-US" noProof="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3306618" cy="767276"/>
            <a:chOff x="0" y="-415636"/>
            <a:chExt cx="3306618" cy="767276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15636"/>
              <a:ext cx="1588655" cy="76727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 userDrawn="1"/>
          </p:nvSpPr>
          <p:spPr>
            <a:xfrm>
              <a:off x="1588655" y="-415636"/>
              <a:ext cx="1717963" cy="646331"/>
            </a:xfrm>
            <a:prstGeom prst="rect">
              <a:avLst/>
            </a:prstGeom>
            <a:solidFill>
              <a:srgbClr val="004C9B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Learning and Inference Lab</a:t>
              </a:r>
              <a:endParaRPr lang="en-CA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588655" y="223520"/>
              <a:ext cx="1717963" cy="128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53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37" y="0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82334" y="1987420"/>
            <a:ext cx="8613142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82334" y="3792046"/>
            <a:ext cx="8613141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 dirty="0" smtClean="0"/>
              <a:t>Edit</a:t>
            </a:r>
            <a:endParaRPr lang="en-US" noProof="0" dirty="0"/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"/>
            <a:ext cx="1588655" cy="767276"/>
          </a:xfrm>
          <a:prstGeom prst="rect">
            <a:avLst/>
          </a:prstGeom>
        </p:spPr>
      </p:pic>
      <p:sp>
        <p:nvSpPr>
          <p:cNvPr id="8" name="Hexagon 7"/>
          <p:cNvSpPr/>
          <p:nvPr userDrawn="1"/>
        </p:nvSpPr>
        <p:spPr>
          <a:xfrm rot="16200000">
            <a:off x="1319875" y="1233700"/>
            <a:ext cx="5137090" cy="4428523"/>
          </a:xfrm>
          <a:prstGeom prst="hexagon">
            <a:avLst/>
          </a:prstGeom>
          <a:blipFill dpi="0" rotWithShape="0">
            <a:blip r:embed="rId3">
              <a:alphaModFix amt="75000"/>
            </a:blip>
            <a:srcRect/>
            <a:tile tx="0" ty="0" sx="100000" sy="100000" flip="none" algn="t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Hexagon 11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 userDrawn="1"/>
        </p:nvSpPr>
        <p:spPr>
          <a:xfrm rot="16200000">
            <a:off x="2677820" y="2440121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77" y="3243331"/>
            <a:ext cx="1625600" cy="430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 dirty="0" smtClean="0"/>
              <a:t>Edit</a:t>
            </a:r>
            <a:endParaRPr lang="en-US" noProof="0" dirty="0"/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EDIT </a:t>
            </a:r>
            <a:r>
              <a:rPr lang="en-US" noProof="0" dirty="0" smtClean="0"/>
              <a:t>TEXT</a:t>
            </a:r>
            <a:endParaRPr lang="en-US" noProof="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"/>
            <a:ext cx="1588655" cy="767276"/>
          </a:xfrm>
          <a:prstGeom prst="rect">
            <a:avLst/>
          </a:prstGeom>
        </p:spPr>
      </p:pic>
      <p:sp>
        <p:nvSpPr>
          <p:cNvPr id="23" name="Hexagon 22"/>
          <p:cNvSpPr/>
          <p:nvPr userDrawn="1"/>
        </p:nvSpPr>
        <p:spPr>
          <a:xfrm rot="16200000">
            <a:off x="1319875" y="1233700"/>
            <a:ext cx="5137090" cy="4428523"/>
          </a:xfrm>
          <a:prstGeom prst="hexagon">
            <a:avLst/>
          </a:prstGeom>
          <a:blipFill dpi="0" rotWithShape="0">
            <a:blip r:embed="rId3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Hexagon 2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 userDrawn="1"/>
        </p:nvSpPr>
        <p:spPr>
          <a:xfrm rot="16200000">
            <a:off x="2677820" y="2440121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77" y="3243331"/>
            <a:ext cx="1625600" cy="430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Master Title Style 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11152186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11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57" y="5828"/>
            <a:ext cx="1214443" cy="58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49" r:id="rId2"/>
    <p:sldLayoutId id="2147483651" r:id="rId3"/>
    <p:sldLayoutId id="2147483685" r:id="rId4"/>
    <p:sldLayoutId id="2147483706" r:id="rId5"/>
    <p:sldLayoutId id="2147483708" r:id="rId6"/>
    <p:sldLayoutId id="2147483704" r:id="rId7"/>
    <p:sldLayoutId id="2147483713" r:id="rId8"/>
    <p:sldLayoutId id="2147483689" r:id="rId9"/>
    <p:sldLayoutId id="2147483668" r:id="rId10"/>
    <p:sldLayoutId id="2147483707" r:id="rId11"/>
    <p:sldLayoutId id="2147483710" r:id="rId12"/>
    <p:sldLayoutId id="2147483711" r:id="rId13"/>
    <p:sldLayoutId id="2147483692" r:id="rId14"/>
    <p:sldLayoutId id="2147483697" r:id="rId15"/>
    <p:sldLayoutId id="214748367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Rohaan.ahmed@Ryerson.ca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1" y="4797918"/>
            <a:ext cx="12166638" cy="1147968"/>
          </a:xfrm>
        </p:spPr>
        <p:txBody>
          <a:bodyPr>
            <a:normAutofit/>
          </a:bodyPr>
          <a:lstStyle/>
          <a:p>
            <a:r>
              <a:rPr lang="en-CA" sz="3600" dirty="0"/>
              <a:t>Video Anomaly Detection and Classification for Autonomous Deep-Space Robotics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 smtClean="0"/>
              <a:t>Rohaan Ahmed</a:t>
            </a:r>
          </a:p>
          <a:p>
            <a:r>
              <a:rPr lang="en-US" sz="1600" dirty="0" smtClean="0"/>
              <a:t>Mission Systems Engineer, MDA Space</a:t>
            </a:r>
          </a:p>
          <a:p>
            <a:r>
              <a:rPr lang="en-CA" sz="1600" dirty="0"/>
              <a:t>PhD Computer Science </a:t>
            </a:r>
            <a:r>
              <a:rPr lang="en-CA" sz="1600" dirty="0" smtClean="0"/>
              <a:t>(Student), LIA Lab, Ryerson </a:t>
            </a:r>
            <a:r>
              <a:rPr lang="en-CA" sz="1600" dirty="0"/>
              <a:t>University</a:t>
            </a:r>
            <a:endParaRPr lang="en-CA" sz="16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137189" y="6392562"/>
            <a:ext cx="6054810" cy="4654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400" b="1" i="0" kern="0" spc="0" baseline="0">
                <a:solidFill>
                  <a:srgbClr val="FFDC00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600" dirty="0" smtClean="0"/>
              <a:t>15 December 2020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5177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7676" y="209028"/>
            <a:ext cx="4556660" cy="1147969"/>
          </a:xfrm>
        </p:spPr>
        <p:txBody>
          <a:bodyPr>
            <a:noAutofit/>
          </a:bodyPr>
          <a:lstStyle/>
          <a:p>
            <a:pPr algn="ctr"/>
            <a:r>
              <a:rPr lang="en-CA" sz="2400" dirty="0"/>
              <a:t>Convolutional Long Short-Term Memory (LSTM) </a:t>
            </a:r>
            <a:r>
              <a:rPr lang="en-CA" sz="2400" dirty="0" err="1"/>
              <a:t>Autoencoder</a:t>
            </a:r>
            <a:endParaRPr lang="en-CA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85" y="1449276"/>
            <a:ext cx="3551187" cy="4999353"/>
          </a:xfrm>
          <a:prstGeom prst="rect">
            <a:avLst/>
          </a:prstGeom>
        </p:spPr>
      </p:pic>
      <p:sp>
        <p:nvSpPr>
          <p:cNvPr id="18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817918" y="2037082"/>
            <a:ext cx="1938274" cy="4424675"/>
          </a:xfrm>
        </p:spPr>
        <p:txBody>
          <a:bodyPr/>
          <a:lstStyle/>
          <a:p>
            <a:pPr algn="r"/>
            <a:r>
              <a:rPr lang="en-US" sz="2000" dirty="0" smtClean="0">
                <a:solidFill>
                  <a:srgbClr val="3F3F3F"/>
                </a:solidFill>
              </a:rPr>
              <a:t>Individual Pixel Errors</a:t>
            </a:r>
          </a:p>
          <a:p>
            <a:pPr algn="r"/>
            <a:r>
              <a:rPr lang="en-US" sz="2000" dirty="0" smtClean="0">
                <a:solidFill>
                  <a:srgbClr val="3F3F3F"/>
                </a:solidFill>
              </a:rPr>
              <a:t>Sum of Errors</a:t>
            </a:r>
          </a:p>
          <a:p>
            <a:pPr algn="r"/>
            <a:endParaRPr lang="en-US" sz="2000" dirty="0">
              <a:solidFill>
                <a:srgbClr val="3F3F3F"/>
              </a:solidFill>
            </a:endParaRPr>
          </a:p>
          <a:p>
            <a:pPr algn="r"/>
            <a:endParaRPr lang="en-US" sz="1000" dirty="0" smtClean="0">
              <a:solidFill>
                <a:srgbClr val="3F3F3F"/>
              </a:solidFill>
            </a:endParaRPr>
          </a:p>
          <a:p>
            <a:pPr algn="r"/>
            <a:r>
              <a:rPr lang="en-US" sz="2000" dirty="0" smtClean="0">
                <a:solidFill>
                  <a:srgbClr val="3F3F3F"/>
                </a:solidFill>
              </a:rPr>
              <a:t>Sum of Errors for 10 frames</a:t>
            </a:r>
          </a:p>
          <a:p>
            <a:pPr algn="r"/>
            <a:endParaRPr lang="en-US" sz="2000" dirty="0">
              <a:solidFill>
                <a:srgbClr val="3F3F3F"/>
              </a:solidFill>
            </a:endParaRPr>
          </a:p>
          <a:p>
            <a:pPr algn="r"/>
            <a:r>
              <a:rPr lang="en-US" sz="2000" dirty="0" smtClean="0">
                <a:solidFill>
                  <a:srgbClr val="3F3F3F"/>
                </a:solidFill>
              </a:rPr>
              <a:t>Normalized Sum of Errors</a:t>
            </a:r>
          </a:p>
          <a:p>
            <a:pPr algn="r"/>
            <a:endParaRPr lang="en-US" sz="100" dirty="0">
              <a:solidFill>
                <a:srgbClr val="3F3F3F"/>
              </a:solidFill>
            </a:endParaRPr>
          </a:p>
          <a:p>
            <a:pPr algn="r"/>
            <a:r>
              <a:rPr lang="en-US" sz="2000" dirty="0" smtClean="0">
                <a:solidFill>
                  <a:srgbClr val="3F3F3F"/>
                </a:solidFill>
              </a:rPr>
              <a:t>Reconstruction Cost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770151" y="2037082"/>
            <a:ext cx="5095875" cy="4319268"/>
            <a:chOff x="7130947" y="1962093"/>
            <a:chExt cx="5095875" cy="43192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6318" y="2362596"/>
              <a:ext cx="2781300" cy="10382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8268" y="3400821"/>
              <a:ext cx="2057400" cy="1143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1531" y="4543821"/>
              <a:ext cx="3190875" cy="9715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14918" y="5528886"/>
              <a:ext cx="2324100" cy="7524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0947" y="1962093"/>
              <a:ext cx="5095875" cy="628650"/>
            </a:xfrm>
            <a:prstGeom prst="rect">
              <a:avLst/>
            </a:prstGeom>
          </p:spPr>
        </p:pic>
      </p:grpSp>
      <p:sp>
        <p:nvSpPr>
          <p:cNvPr id="21" name="Title 4"/>
          <p:cNvSpPr txBox="1">
            <a:spLocks/>
          </p:cNvSpPr>
          <p:nvPr/>
        </p:nvSpPr>
        <p:spPr>
          <a:xfrm>
            <a:off x="6206414" y="160527"/>
            <a:ext cx="4556660" cy="1147969"/>
          </a:xfrm>
          <a:prstGeom prst="rect">
            <a:avLst/>
          </a:prstGeom>
        </p:spPr>
        <p:txBody>
          <a:bodyPr vert="horz" lIns="91440" tIns="4572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2400" dirty="0"/>
              <a:t>Reconstruction Score Calculation</a:t>
            </a:r>
            <a:endParaRPr lang="en-CA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781723" y="1191237"/>
            <a:ext cx="0" cy="55302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Anomaly Classification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1814" y="1524000"/>
            <a:ext cx="7178802" cy="48323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Reconstruction Score plots reveal no obvious boundary for Anomalous vs Non-anomalous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Two approaches for Classification of Reconstruction Score vectors: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3F3F3F"/>
                </a:solidFill>
              </a:rPr>
              <a:t>Simple </a:t>
            </a:r>
            <a:r>
              <a:rPr lang="en-US" sz="2000" dirty="0">
                <a:solidFill>
                  <a:srgbClr val="3F3F3F"/>
                </a:solidFill>
              </a:rPr>
              <a:t>Linear </a:t>
            </a:r>
            <a:r>
              <a:rPr lang="en-US" sz="2000" dirty="0" smtClean="0">
                <a:solidFill>
                  <a:srgbClr val="3F3F3F"/>
                </a:solidFill>
              </a:rPr>
              <a:t>Threshold: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Find Threshold Value that provides “optimal” accuracy, despite some </a:t>
            </a:r>
            <a:r>
              <a:rPr lang="en-US" sz="2000" dirty="0" err="1" smtClean="0">
                <a:solidFill>
                  <a:srgbClr val="3F3F3F"/>
                </a:solidFill>
              </a:rPr>
              <a:t>mis</a:t>
            </a:r>
            <a:r>
              <a:rPr lang="en-US" sz="2000" dirty="0" smtClean="0">
                <a:solidFill>
                  <a:srgbClr val="3F3F3F"/>
                </a:solidFill>
              </a:rPr>
              <a:t>-classifications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Able to obtain 70% Accuracy with Threshold at 0.875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3F3F3F"/>
                </a:solidFill>
              </a:rPr>
              <a:t>Supervised Learning using </a:t>
            </a:r>
            <a:r>
              <a:rPr lang="en-US" sz="2000" dirty="0" err="1" smtClean="0">
                <a:solidFill>
                  <a:srgbClr val="3F3F3F"/>
                </a:solidFill>
              </a:rPr>
              <a:t>XGBoost</a:t>
            </a:r>
            <a:r>
              <a:rPr lang="en-US" sz="2000" dirty="0" smtClean="0">
                <a:solidFill>
                  <a:srgbClr val="3F3F3F"/>
                </a:solidFill>
              </a:rPr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Use Random-Forest Ensemble Tree-based method to “learn” how to Classify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With 90-10 Train-Test split, obtain an accuracy of 50% -&gt; Might as well toss a coin!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Reason: 70 data-points (</a:t>
            </a:r>
            <a:r>
              <a:rPr lang="en-US" sz="2000" dirty="0">
                <a:solidFill>
                  <a:srgbClr val="3F3F3F"/>
                </a:solidFill>
              </a:rPr>
              <a:t>34 Train + 36 </a:t>
            </a:r>
            <a:r>
              <a:rPr lang="en-US" sz="2000" dirty="0" smtClean="0">
                <a:solidFill>
                  <a:srgbClr val="3F3F3F"/>
                </a:solidFill>
              </a:rPr>
              <a:t>Test) is insufficient to train an ML model for 190 features</a:t>
            </a:r>
            <a:endParaRPr lang="en-US" sz="2000" dirty="0">
              <a:solidFill>
                <a:srgbClr val="3F3F3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203" y="1261755"/>
            <a:ext cx="3805881" cy="518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Conclusion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70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Cases</a:t>
            </a:r>
            <a:endParaRPr lang="en-CA" dirty="0"/>
          </a:p>
        </p:txBody>
      </p:sp>
      <p:pic>
        <p:nvPicPr>
          <p:cNvPr id="8" name="combined_test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8473" y="1300310"/>
            <a:ext cx="4724743" cy="5354378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338530" y="1523999"/>
            <a:ext cx="3277881" cy="5117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Unsupervised Model </a:t>
            </a:r>
            <a:r>
              <a:rPr lang="en-CA" sz="2000" dirty="0">
                <a:solidFill>
                  <a:srgbClr val="3F3F3F"/>
                </a:solidFill>
              </a:rPr>
              <a:t>performs well </a:t>
            </a:r>
            <a:endParaRPr lang="en-CA" sz="2000" dirty="0" smtClean="0">
              <a:solidFill>
                <a:srgbClr val="3F3F3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rgbClr val="3F3F3F"/>
                </a:solidFill>
              </a:rPr>
              <a:t>For all anomalous cases, able to determine </a:t>
            </a:r>
            <a:r>
              <a:rPr lang="en-CA" sz="2000" dirty="0">
                <a:solidFill>
                  <a:srgbClr val="3F3F3F"/>
                </a:solidFill>
              </a:rPr>
              <a:t>when anomalous </a:t>
            </a:r>
            <a:r>
              <a:rPr lang="en-CA" sz="2000" dirty="0" smtClean="0">
                <a:solidFill>
                  <a:srgbClr val="3F3F3F"/>
                </a:solidFill>
              </a:rPr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Anomalies are indicated by sharp change (drop) in Reconstruction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The task of Classification remains difficult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Future Work: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</a:rPr>
              <a:t>Improve Unsupervised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</a:rPr>
              <a:t>Find accurate Classifier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</a:rPr>
              <a:t>Transform for Synthetic Space Data</a:t>
            </a:r>
          </a:p>
        </p:txBody>
      </p:sp>
      <p:pic>
        <p:nvPicPr>
          <p:cNvPr id="12" name="combined_train_vide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03336" y="1277723"/>
            <a:ext cx="4732681" cy="5363704"/>
          </a:xfrm>
          <a:prstGeom prst="rect">
            <a:avLst/>
          </a:prstGeom>
        </p:spPr>
      </p:pic>
      <p:sp>
        <p:nvSpPr>
          <p:cNvPr id="13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177006" y="1300310"/>
            <a:ext cx="2587980" cy="608895"/>
          </a:xfrm>
        </p:spPr>
        <p:txBody>
          <a:bodyPr/>
          <a:lstStyle/>
          <a:p>
            <a:pPr algn="ctr"/>
            <a:r>
              <a:rPr lang="en-CA" u="sng" dirty="0" smtClean="0"/>
              <a:t>Anomalous Case</a:t>
            </a:r>
            <a:endParaRPr lang="en-CA" u="sng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8196103" y="1264462"/>
            <a:ext cx="3146158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u="sng" dirty="0" smtClean="0"/>
              <a:t>Non-Anomalous Case</a:t>
            </a:r>
            <a:endParaRPr lang="en-CA" u="sng" dirty="0"/>
          </a:p>
        </p:txBody>
      </p:sp>
    </p:spTree>
    <p:extLst>
      <p:ext uri="{BB962C8B-B14F-4D97-AF65-F5344CB8AC3E}">
        <p14:creationId xmlns:p14="http://schemas.microsoft.com/office/powerpoint/2010/main" val="410214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2000" dirty="0"/>
              <a:t>Video Anomaly Detection and Classification for Autonomous Deep-Space Robotics</a:t>
            </a:r>
            <a:endParaRPr lang="en-CA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Rohaan Ahmed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Rohaan.Ahmed@Ryerson.ca</a:t>
            </a:r>
            <a:r>
              <a:rPr lang="en-US" dirty="0" smtClean="0"/>
              <a:t>	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dirty="0" smtClean="0"/>
              <a:t>Github.com/</a:t>
            </a:r>
            <a:r>
              <a:rPr lang="en-CA" dirty="0" err="1" smtClean="0"/>
              <a:t>rohaan-ahmed</a:t>
            </a:r>
            <a:endParaRPr lang="en-CA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676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75214" y="1449859"/>
            <a:ext cx="4854339" cy="49179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Motivation &amp; Problem </a:t>
            </a:r>
            <a:r>
              <a:rPr lang="en-US" dirty="0" smtClean="0"/>
              <a:t>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Dataset and Data Engineering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Unsupervised Model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Model Architecture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Model Training &amp; Evaluation Metric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Model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Supervised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Results &amp; Future Work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344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6165548" cy="4083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Space industry is seeing rapid growth, with a focus on colonizing the Moon, Mars, and beyond.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Robotic </a:t>
            </a:r>
            <a:r>
              <a:rPr lang="en-US" dirty="0"/>
              <a:t>systems operating in deep space will require high levels of autonomy </a:t>
            </a:r>
            <a:endParaRPr lang="en-US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Autonomous Operation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Maintenance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Self repair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Navigating unexpected situations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One such large program is the upcoming Lunar Gateway</a:t>
            </a:r>
            <a:endParaRPr lang="en-CA" dirty="0">
              <a:solidFill>
                <a:srgbClr val="3F3F3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05" y="3196281"/>
            <a:ext cx="5118165" cy="28789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97362" y="6069112"/>
            <a:ext cx="507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Lunar Orbital Platform Gateway (LOP-G) (Courtesy: NASA)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29449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Canadarm3 and Lunar Gateway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18678" y="1436335"/>
            <a:ext cx="6050220" cy="4350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Canadarm3 will be Canada’s contribution to the Lunar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Similar to Canadarm2, it will be used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Construction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Maintenance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Inspection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</a:rPr>
              <a:t>C</a:t>
            </a:r>
            <a:r>
              <a:rPr lang="en-US" dirty="0" smtClean="0">
                <a:solidFill>
                  <a:srgbClr val="3F3F3F"/>
                </a:solidFill>
              </a:rPr>
              <a:t>apture </a:t>
            </a:r>
            <a:r>
              <a:rPr lang="en-US" dirty="0">
                <a:solidFill>
                  <a:srgbClr val="3F3F3F"/>
                </a:solidFill>
              </a:rPr>
              <a:t>of visiting </a:t>
            </a:r>
            <a:r>
              <a:rPr lang="en-US" dirty="0" smtClean="0">
                <a:solidFill>
                  <a:srgbClr val="3F3F3F"/>
                </a:solidFill>
              </a:rPr>
              <a:t>spacecraft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</a:rPr>
              <a:t>M</a:t>
            </a:r>
            <a:r>
              <a:rPr lang="en-US" dirty="0" smtClean="0">
                <a:solidFill>
                  <a:srgbClr val="3F3F3F"/>
                </a:solidFill>
              </a:rPr>
              <a:t>odule relocation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F3F3F"/>
                </a:solidFill>
              </a:rPr>
              <a:t>S</a:t>
            </a:r>
            <a:r>
              <a:rPr lang="en-US" dirty="0" smtClean="0">
                <a:solidFill>
                  <a:srgbClr val="3F3F3F"/>
                </a:solidFill>
              </a:rPr>
              <a:t>upport </a:t>
            </a:r>
            <a:r>
              <a:rPr lang="en-US" dirty="0">
                <a:solidFill>
                  <a:srgbClr val="3F3F3F"/>
                </a:solidFill>
              </a:rPr>
              <a:t>of </a:t>
            </a:r>
            <a:r>
              <a:rPr lang="en-US" dirty="0" smtClean="0">
                <a:solidFill>
                  <a:srgbClr val="3F3F3F"/>
                </a:solidFill>
              </a:rPr>
              <a:t>spacewalks.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Unlike Canadarm2, it will need to be fully autonomous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3F3F3F"/>
                </a:solidFill>
              </a:rPr>
              <a:t>Comm</a:t>
            </a:r>
            <a:r>
              <a:rPr lang="en-US" dirty="0" smtClean="0">
                <a:solidFill>
                  <a:srgbClr val="3F3F3F"/>
                </a:solidFill>
              </a:rPr>
              <a:t> Delays and Dropouts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Bandwidth Limitations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53" y="3626073"/>
            <a:ext cx="5597117" cy="25254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97362" y="6151492"/>
            <a:ext cx="507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Canadarm3 Concept Image (Courtesy: CSA)</a:t>
            </a:r>
            <a:endParaRPr lang="en-CA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8" b="17395"/>
          <a:stretch/>
        </p:blipFill>
        <p:spPr>
          <a:xfrm>
            <a:off x="7603524" y="1262899"/>
            <a:ext cx="4168346" cy="2092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97362" y="3303852"/>
            <a:ext cx="507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Canadarm2 on the International Space Station (Courtesy: CSA)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2465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Objective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1814" y="2463282"/>
            <a:ext cx="5589068" cy="38930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Develop Proof of Concept AI-enabled </a:t>
            </a:r>
            <a:r>
              <a:rPr lang="en-US" b="1" dirty="0" smtClean="0">
                <a:solidFill>
                  <a:srgbClr val="3F3F3F"/>
                </a:solidFill>
              </a:rPr>
              <a:t>Video Anomaly Detection and Classification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Input: In-space videos generated on-board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F3F3F"/>
                </a:solidFill>
              </a:rPr>
              <a:t>Output: Video-clips classified as Anomalous or Non-Anomalous</a:t>
            </a:r>
          </a:p>
        </p:txBody>
      </p:sp>
      <p:pic>
        <p:nvPicPr>
          <p:cNvPr id="2052" name="Picture 4" descr="The Canadarm2 attached to the International Space Station. This tool has helped maintain and operate the orbiting lab and was launched in April of 2001 on STS-100. Photo Credit: NA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65" y="2348678"/>
            <a:ext cx="5361762" cy="30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UCSD Anomaly Detection Dataset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&amp; Data Engineering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1813" y="2005762"/>
            <a:ext cx="6816337" cy="4350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 UCSD Dataset as surrogate for difficult to obtain Space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UCSD Dataset is consists </a:t>
            </a:r>
            <a:r>
              <a:rPr lang="en-US" sz="2000" dirty="0"/>
              <a:t>of </a:t>
            </a:r>
            <a:r>
              <a:rPr lang="en-US" sz="2000" dirty="0" smtClean="0"/>
              <a:t>34 Train and 36 Test videos, 200-frames each.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</a:t>
            </a:r>
            <a:r>
              <a:rPr lang="x-none" sz="2000" dirty="0" smtClean="0"/>
              <a:t>cquired </a:t>
            </a:r>
            <a:r>
              <a:rPr lang="x-none" sz="2000" dirty="0"/>
              <a:t>with a stationary camera mounted at an elevation</a:t>
            </a:r>
            <a:r>
              <a:rPr lang="en-US" sz="2000" dirty="0"/>
              <a:t>,</a:t>
            </a:r>
            <a:r>
              <a:rPr lang="x-none" sz="2000" dirty="0"/>
              <a:t> overlooking pedestrian </a:t>
            </a:r>
            <a:r>
              <a:rPr lang="x-none" sz="2000" dirty="0" smtClean="0"/>
              <a:t>walkways</a:t>
            </a:r>
            <a:r>
              <a:rPr lang="en-US" sz="2000" dirty="0" smtClean="0"/>
              <a:t> with variable crowd densities.</a:t>
            </a:r>
            <a:r>
              <a:rPr lang="x-none" sz="2000" dirty="0" smtClean="0"/>
              <a:t>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Train Videos: “Normal</a:t>
            </a:r>
            <a:r>
              <a:rPr lang="en-US" sz="2000" dirty="0"/>
              <a:t>” </a:t>
            </a:r>
            <a:r>
              <a:rPr lang="en-US" sz="2000" dirty="0" smtClean="0"/>
              <a:t>conditions only, ex. </a:t>
            </a:r>
            <a:r>
              <a:rPr lang="x-none" sz="2000" dirty="0" smtClean="0"/>
              <a:t>pedestrians</a:t>
            </a:r>
            <a:r>
              <a:rPr lang="en-US" sz="2000" dirty="0" smtClean="0"/>
              <a:t> walking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Test Videos: “Ab</a:t>
            </a:r>
            <a:r>
              <a:rPr lang="x-none" sz="2000" dirty="0"/>
              <a:t>normal</a:t>
            </a:r>
            <a:r>
              <a:rPr lang="en-US" sz="2000" dirty="0" smtClean="0"/>
              <a:t>”</a:t>
            </a:r>
            <a:r>
              <a:rPr lang="x-none" sz="2000" dirty="0" smtClean="0"/>
              <a:t> events</a:t>
            </a:r>
            <a:r>
              <a:rPr lang="en-US" sz="2000" dirty="0" smtClean="0"/>
              <a:t> only, ex. carts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Perform Data Augmentation to generate “new” video sequences from existing data, using strides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697362" y="6151492"/>
            <a:ext cx="507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Video Frames from the UCSD Dataset (Courtesy: UCSD)</a:t>
            </a:r>
            <a:endParaRPr lang="en-CA" sz="1400" dirty="0"/>
          </a:p>
        </p:txBody>
      </p:sp>
      <p:pic>
        <p:nvPicPr>
          <p:cNvPr id="1026" name="Picture 2" descr="http://www.svcl.ucsd.edu/projects/anomaly/image/dataset/vidf4_33_007_frame080_ma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892" y="3789292"/>
            <a:ext cx="3552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73" y="1231306"/>
            <a:ext cx="3544586" cy="23531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82373" y="1233419"/>
            <a:ext cx="19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Non-Anomalous Frame</a:t>
            </a:r>
            <a:endParaRPr lang="en-CA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4892" y="3800477"/>
            <a:ext cx="198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Anomalous Frame</a:t>
            </a:r>
            <a:endParaRPr lang="en-CA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76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33" y="1583760"/>
            <a:ext cx="9469624" cy="1789855"/>
          </a:xfrm>
        </p:spPr>
        <p:txBody>
          <a:bodyPr/>
          <a:lstStyle/>
          <a:p>
            <a:r>
              <a:rPr lang="en-US" dirty="0" smtClean="0"/>
              <a:t>Anomaly Detection </a:t>
            </a:r>
            <a:r>
              <a:rPr lang="en-US" b="0" dirty="0" smtClean="0"/>
              <a:t>(Unsupervised)</a:t>
            </a:r>
            <a:endParaRPr lang="en-CA" b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2334" y="3388386"/>
            <a:ext cx="9222488" cy="910580"/>
          </a:xfrm>
        </p:spPr>
        <p:txBody>
          <a:bodyPr/>
          <a:lstStyle/>
          <a:p>
            <a:r>
              <a:rPr lang="en-CA" dirty="0"/>
              <a:t>Convolutional Long Short-Term Memory (LSTM) </a:t>
            </a:r>
            <a:r>
              <a:rPr lang="en-CA" dirty="0" err="1"/>
              <a:t>Autoencoder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82334" y="2673871"/>
            <a:ext cx="8613142" cy="178985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000" b="1" kern="1200">
                <a:solidFill>
                  <a:schemeClr val="accent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dirty="0" smtClean="0"/>
              <a:t>Anomaly Classification</a:t>
            </a:r>
            <a:endParaRPr lang="en-CA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582334" y="4478497"/>
            <a:ext cx="9222488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b="0" i="0" kern="1200" spc="300">
                <a:solidFill>
                  <a:schemeClr val="accent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Supervised </a:t>
            </a:r>
            <a:r>
              <a:rPr lang="en-CA" dirty="0" err="1" smtClean="0"/>
              <a:t>XGBoost</a:t>
            </a:r>
            <a:r>
              <a:rPr lang="en-CA" dirty="0" smtClean="0"/>
              <a:t> (Supervised) vs Simple Linear Threshold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27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CA" dirty="0"/>
              <a:t>Convolutional Long Short-Term Memory (LSTM) </a:t>
            </a:r>
            <a:r>
              <a:rPr lang="en-CA" dirty="0" err="1"/>
              <a:t>Autoencoder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Model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31814" y="2005762"/>
            <a:ext cx="6050220" cy="43505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 Unsupervised Machine Learning to reconstruct input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Combine well-known architectures: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4C9B"/>
                </a:solidFill>
              </a:rPr>
              <a:t>Convolutional </a:t>
            </a:r>
            <a:r>
              <a:rPr lang="en-US" sz="2000" dirty="0">
                <a:solidFill>
                  <a:srgbClr val="004C9B"/>
                </a:solidFill>
              </a:rPr>
              <a:t>Neural Networks (CNN</a:t>
            </a:r>
            <a:r>
              <a:rPr lang="en-US" sz="2000" dirty="0" smtClean="0">
                <a:solidFill>
                  <a:srgbClr val="004C9B"/>
                </a:solidFill>
              </a:rPr>
              <a:t>): To extract Spatial Features from input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Convolutional LSTM RNN: To extract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Spatial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and Temporal Features from input sequences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C00000"/>
                </a:solidFill>
              </a:rPr>
              <a:t>Autoencoder</a:t>
            </a:r>
            <a:r>
              <a:rPr lang="en-US" sz="2000" dirty="0" smtClean="0">
                <a:solidFill>
                  <a:srgbClr val="C00000"/>
                </a:solidFill>
              </a:rPr>
              <a:t>: To re-construct input images as best as possible, using only embedded feature 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Reconstruction Score: A metric that measures the “confidence” of the reconstructed image</a:t>
            </a:r>
            <a:endParaRPr lang="en-US" sz="2000" dirty="0">
              <a:solidFill>
                <a:srgbClr val="3F3F3F"/>
              </a:solidFill>
            </a:endParaRPr>
          </a:p>
        </p:txBody>
      </p:sp>
      <p:pic>
        <p:nvPicPr>
          <p:cNvPr id="10" name="Picture 9" descr="Autoencoder archite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705" y="4836785"/>
            <a:ext cx="3089910" cy="14382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11" name="Picture 10" descr="https://gblobscdn.gitbook.com/assets%2F-LvBP1svpACTB1R1x_U4%2F-LwEQnQw8wHRB6_2zYtG%2F-LwEZT8zd07mLDuaQZwy%2Fimage.png?alt=media&amp;token=93a3c3e2-e32b-4fec-baf5-5e6b092920c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" t="14763" r="48838" b="10529"/>
          <a:stretch/>
        </p:blipFill>
        <p:spPr bwMode="auto">
          <a:xfrm>
            <a:off x="7520600" y="2908054"/>
            <a:ext cx="2004060" cy="175006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https://docs.ecognition.com/v9.5.0/Resources/Images/ECogUsr/UG_CNN_schem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24" y="1464463"/>
            <a:ext cx="3089910" cy="1264920"/>
          </a:xfrm>
          <a:prstGeom prst="rect">
            <a:avLst/>
          </a:prstGeom>
          <a:noFill/>
          <a:ln w="28575">
            <a:solidFill>
              <a:srgbClr val="004C9B"/>
            </a:solidFill>
          </a:ln>
        </p:spPr>
      </p:pic>
      <p:pic>
        <p:nvPicPr>
          <p:cNvPr id="14" name="Picture 13" descr="https://upload.wikimedia.org/wikipedia/commons/thumb/5/56/LSTM_cell.svg/1920px-LSTM_cell.svg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526" y="3149200"/>
            <a:ext cx="1934780" cy="1258044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733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677" y="209028"/>
            <a:ext cx="9201971" cy="1147969"/>
          </a:xfrm>
        </p:spPr>
        <p:txBody>
          <a:bodyPr>
            <a:normAutofit/>
          </a:bodyPr>
          <a:lstStyle/>
          <a:p>
            <a:r>
              <a:rPr lang="en-US" dirty="0" smtClean="0"/>
              <a:t>Model Training &amp; Inference </a:t>
            </a:r>
            <a:r>
              <a:rPr lang="en-US" dirty="0" err="1" smtClean="0"/>
              <a:t>ConOps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05" y="1551352"/>
            <a:ext cx="3299462" cy="1579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8" y="2340866"/>
            <a:ext cx="4064523" cy="3443225"/>
          </a:xfrm>
          <a:prstGeom prst="rect">
            <a:avLst/>
          </a:prstGeom>
          <a:ln>
            <a:solidFill>
              <a:srgbClr val="00194C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71" y="2380342"/>
            <a:ext cx="3677527" cy="3364272"/>
          </a:xfrm>
          <a:prstGeom prst="rect">
            <a:avLst/>
          </a:prstGeom>
          <a:ln>
            <a:solidFill>
              <a:srgbClr val="00194C"/>
            </a:solidFill>
          </a:ln>
        </p:spPr>
      </p:pic>
      <p:sp>
        <p:nvSpPr>
          <p:cNvPr id="17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850007" y="1878537"/>
            <a:ext cx="2914685" cy="608895"/>
          </a:xfrm>
        </p:spPr>
        <p:txBody>
          <a:bodyPr/>
          <a:lstStyle/>
          <a:p>
            <a:pPr algn="ctr"/>
            <a:r>
              <a:rPr lang="en-CA" dirty="0" smtClean="0"/>
              <a:t>Training</a:t>
            </a:r>
            <a:endParaRPr lang="en-CA" dirty="0"/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8591091" y="1957490"/>
            <a:ext cx="2914685" cy="608895"/>
          </a:xfrm>
        </p:spPr>
        <p:txBody>
          <a:bodyPr/>
          <a:lstStyle/>
          <a:p>
            <a:pPr algn="ctr"/>
            <a:r>
              <a:rPr lang="en-CA" dirty="0" smtClean="0"/>
              <a:t>Inference</a:t>
            </a:r>
            <a:endParaRPr lang="en-CA" dirty="0"/>
          </a:p>
        </p:txBody>
      </p:sp>
      <p:cxnSp>
        <p:nvCxnSpPr>
          <p:cNvPr id="20" name="Elbow Connector 19"/>
          <p:cNvCxnSpPr>
            <a:stCxn id="7" idx="0"/>
            <a:endCxn id="17" idx="0"/>
          </p:cNvCxnSpPr>
          <p:nvPr/>
        </p:nvCxnSpPr>
        <p:spPr>
          <a:xfrm rot="16200000" flipH="1" flipV="1">
            <a:off x="4188300" y="-329599"/>
            <a:ext cx="327185" cy="4089086"/>
          </a:xfrm>
          <a:prstGeom prst="bentConnector3">
            <a:avLst>
              <a:gd name="adj1" fmla="val -47209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8" idx="0"/>
          </p:cNvCxnSpPr>
          <p:nvPr/>
        </p:nvCxnSpPr>
        <p:spPr>
          <a:xfrm>
            <a:off x="8046167" y="1812324"/>
            <a:ext cx="2002267" cy="145166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4510996" y="3414175"/>
            <a:ext cx="3592837" cy="2990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Train the Model </a:t>
            </a:r>
            <a:r>
              <a:rPr lang="en-US" sz="2000" i="1" dirty="0" smtClean="0"/>
              <a:t>ONLY</a:t>
            </a:r>
            <a:r>
              <a:rPr lang="en-US" sz="2000" dirty="0" smtClean="0"/>
              <a:t> on Non-anomalous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By doing so, we expect the </a:t>
            </a:r>
            <a:r>
              <a:rPr lang="en-US" sz="2000" b="1" dirty="0" smtClean="0"/>
              <a:t>Reconstruction Score</a:t>
            </a:r>
            <a:r>
              <a:rPr lang="en-US" sz="2000" dirty="0" smtClean="0"/>
              <a:t> (i.e., confidence) to be: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LOW for Anomalous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HIGH for Non-anomalous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</a:rPr>
              <a:t>Use this metric to Classify the video</a:t>
            </a:r>
            <a:endParaRPr lang="en-US" sz="20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5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8199FBF-40F7-46FB-91C4-B2B21D9922AA}" vid="{83EC3CF7-F34C-47C3-BCC9-92FE064710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722</Words>
  <Application>Microsoft Office PowerPoint</Application>
  <PresentationFormat>Widescreen</PresentationFormat>
  <Paragraphs>127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Video Anomaly Detection and Classification for Autonomous Deep-Space Robotics</vt:lpstr>
      <vt:lpstr>PowerPoint Presentation</vt:lpstr>
      <vt:lpstr>Motivation</vt:lpstr>
      <vt:lpstr>Canadarm3 and Lunar Gateway</vt:lpstr>
      <vt:lpstr>Project Objective</vt:lpstr>
      <vt:lpstr>Dataset &amp; Data Engineering</vt:lpstr>
      <vt:lpstr>Anomaly Detection (Unsupervised)</vt:lpstr>
      <vt:lpstr>Unsupervised Learning Model</vt:lpstr>
      <vt:lpstr>Model Training &amp; Inference ConOps</vt:lpstr>
      <vt:lpstr>Convolutional Long Short-Term Memory (LSTM) Autoencoder</vt:lpstr>
      <vt:lpstr>Anomaly Classification</vt:lpstr>
      <vt:lpstr>Results &amp; Conclusion</vt:lpstr>
      <vt:lpstr>Sample Cases</vt:lpstr>
      <vt:lpstr>Video Anomaly Detection and Classification for Autonomous Deep-Space Robotics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2020-12-14T22:38:11Z</dcterms:created>
  <dcterms:modified xsi:type="dcterms:W3CDTF">2020-12-15T02:59:53Z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